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0"/>
  </p:notesMasterIdLst>
  <p:handoutMasterIdLst>
    <p:handoutMasterId r:id="rId11"/>
  </p:handoutMasterIdLst>
  <p:sldIdLst>
    <p:sldId id="256" r:id="rId2"/>
    <p:sldId id="258" r:id="rId3"/>
    <p:sldId id="260" r:id="rId4"/>
    <p:sldId id="267" r:id="rId5"/>
    <p:sldId id="264" r:id="rId6"/>
    <p:sldId id="270" r:id="rId7"/>
    <p:sldId id="268" r:id="rId8"/>
    <p:sldId id="26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0BEA"/>
    <a:srgbClr val="33CC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9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3B0557E-25AB-462F-91C4-7A6CE1E298FD}" type="datetimeFigureOut">
              <a:rPr lang="en-US" smtClean="0"/>
              <a:pPr/>
              <a:t>10/27/2016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0CF7FB-C9B7-4681-AA83-94B0DB8E715B}" type="slidenum">
              <a:rPr lang="en-US" smtClean="0"/>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831472-B424-41D7-82B1-3E7A8C0614EB}" type="datetimeFigureOut">
              <a:rPr lang="en-US" smtClean="0"/>
              <a:pPr/>
              <a:t>10/27/2016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1A2274-3246-4B18-91C9-8C23818B5B0D}" type="slidenum">
              <a:rPr lang="en-US" smtClean="0"/>
              <a:pPr/>
              <a:t>‹#›</a:t>
            </a:fld>
            <a:endParaRPr lang="en-US"/>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1A2274-3246-4B18-91C9-8C23818B5B0D}" type="slidenum">
              <a:rPr lang="en-US" smtClean="0"/>
              <a:pPr/>
              <a:t>1</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B21A2274-3246-4B18-91C9-8C23818B5B0D}"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82C666B-EDC5-4B05-A0C6-970A388EBEC4}" type="datetime1">
              <a:rPr lang="en-US" smtClean="0"/>
              <a:pPr/>
              <a:t>10/27/2016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CB8FEF-63DA-41C8-89D2-CE8AFE8F6B5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CD7B78-E203-49A6-884E-62FF34BD19AE}" type="datetime1">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CB8FEF-63DA-41C8-89D2-CE8AFE8F6B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E25DA1-69BF-4F5D-A234-DF6172C163DB}" type="datetime1">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CB8FEF-63DA-41C8-89D2-CE8AFE8F6B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B3DC4F-46C7-4CF8-ABEB-4F40EF2061F0}" type="datetime1">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CB8FEF-63DA-41C8-89D2-CE8AFE8F6B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BB0259E-D6A5-4C00-BEB0-3635ED9608E8}" type="datetime1">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CB8FEF-63DA-41C8-89D2-CE8AFE8F6B5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1EAD985-AA83-4BD6-9B43-1F6A1BA69DFD}" type="datetime1">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CB8FEF-63DA-41C8-89D2-CE8AFE8F6B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6D2F516-1955-4D58-8C80-7C7A8FF99BB8}" type="datetime1">
              <a:rPr lang="en-US" smtClean="0"/>
              <a:pPr/>
              <a:t>10/27/2016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CB8FEF-63DA-41C8-89D2-CE8AFE8F6B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75B4292-8ED5-49DF-85F3-1B192DA5D5AF}" type="datetime1">
              <a:rPr lang="en-US" smtClean="0"/>
              <a:pPr/>
              <a:t>10/27/2016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CB8FEF-63DA-41C8-89D2-CE8AFE8F6B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579022-BD7A-41E5-9FF9-448E50943EB1}" type="datetime1">
              <a:rPr lang="en-US" smtClean="0"/>
              <a:pPr/>
              <a:t>10/27/2016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CB8FEF-63DA-41C8-89D2-CE8AFE8F6B5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80D4902-45B1-4E10-A4F2-7D857339C6ED}" type="datetime1">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CB8FEF-63DA-41C8-89D2-CE8AFE8F6B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7EC4F12-0F9A-459A-ABFF-DC9F448202AF}" type="datetime1">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CB8FEF-63DA-41C8-89D2-CE8AFE8F6B5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DCFAD82-4ACF-4364-BA8C-9A100DFE9B5E}" type="datetime1">
              <a:rPr lang="en-US" smtClean="0"/>
              <a:pPr/>
              <a:t>10/27/2016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CB8FEF-63DA-41C8-89D2-CE8AFE8F6B5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facebook.com/photo.php?fbid=1273248826036901&amp;set=a.464710626890729.117438.100000553867606&amp;type=3"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facebook.com/photo.php?fbid=1273248826036901&amp;set=a.464710626890729.117438.100000553867606&amp;type=3"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facebook.com/photo.php?fbid=1273248826036901&amp;set=a.464710626890729.117438.100000553867606&amp;type=3"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facebook.com/photo.php?fbid=1273248826036901&amp;set=a.464710626890729.117438.100000553867606&amp;type=3"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facebook.com/photo.php?fbid=1273248826036901&amp;set=a.464710626890729.117438.100000553867606&amp;type=3"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facebook.com/photo.php?fbid=1273248826036901&amp;set=a.464710626890729.117438.100000553867606&amp;type=3"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facebook.com/photo.php?fbid=1273248826036901&amp;set=a.464710626890729.117438.100000553867606&amp;type=3"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facebook.com/photo.php?fbid=1273248826036901&amp;set=a.464710626890729.117438.100000553867606&amp;type=3"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3" descr="Myo Kyaw's photo.">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915275" y="9650"/>
            <a:ext cx="1228725" cy="1533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7"/>
          <p:cNvSpPr txBox="1">
            <a:spLocks noGrp="1" noChangeArrowheads="1"/>
          </p:cNvSpPr>
          <p:nvPr>
            <p:ph type="ctrTitle"/>
          </p:nvPr>
        </p:nvSpPr>
        <p:spPr bwMode="auto">
          <a:xfrm>
            <a:off x="533400" y="433986"/>
            <a:ext cx="7851648" cy="1623414"/>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lIns="133998" tIns="67003" rIns="133998" bIns="67003">
            <a:spAutoFit/>
          </a:bodyPr>
          <a:lstStyle/>
          <a:p>
            <a:pPr algn="ctr" fontAlgn="auto">
              <a:lnSpc>
                <a:spcPct val="130000"/>
              </a:lnSpc>
              <a:spcBef>
                <a:spcPts val="0"/>
              </a:spcBef>
              <a:spcAft>
                <a:spcPts val="0"/>
              </a:spcAft>
              <a:defRPr/>
            </a:pPr>
            <a:r>
              <a:rPr lang="en-US" sz="2400" dirty="0" smtClean="0">
                <a:solidFill>
                  <a:srgbClr val="060BEA"/>
                </a:solidFill>
                <a:latin typeface="Myanmar3" pitchFamily="18" charset="0"/>
                <a:ea typeface="Myanmar3" pitchFamily="18" charset="0"/>
                <a:cs typeface="Myanmar3" pitchFamily="18" charset="0"/>
              </a:rPr>
              <a:t>Republic of the Union of Myanmar</a:t>
            </a:r>
            <a:endParaRPr lang="en-US" sz="2400" b="1" dirty="0">
              <a:solidFill>
                <a:srgbClr val="060BEA"/>
              </a:solidFill>
              <a:latin typeface="Myanmar3" pitchFamily="18" charset="0"/>
              <a:ea typeface="Myanmar3" pitchFamily="18" charset="0"/>
              <a:cs typeface="Myanmar3" pitchFamily="18" charset="0"/>
            </a:endParaRPr>
          </a:p>
          <a:p>
            <a:pPr algn="ctr" fontAlgn="auto">
              <a:lnSpc>
                <a:spcPct val="130000"/>
              </a:lnSpc>
              <a:spcBef>
                <a:spcPts val="0"/>
              </a:spcBef>
              <a:spcAft>
                <a:spcPts val="0"/>
              </a:spcAft>
              <a:defRPr/>
            </a:pPr>
            <a:r>
              <a:rPr lang="en-US" sz="2400" b="1" dirty="0" smtClean="0">
                <a:solidFill>
                  <a:srgbClr val="060BEA"/>
                </a:solidFill>
                <a:latin typeface="Myanmar3" pitchFamily="18" charset="0"/>
                <a:ea typeface="Myanmar3" pitchFamily="18" charset="0"/>
                <a:cs typeface="Myanmar3" pitchFamily="18" charset="0"/>
              </a:rPr>
              <a:t>Ministry of Electricity and Energy</a:t>
            </a:r>
            <a:endParaRPr lang="en-US" sz="2400" b="1" dirty="0">
              <a:solidFill>
                <a:srgbClr val="060BEA"/>
              </a:solidFill>
              <a:latin typeface="Myanmar3" pitchFamily="18" charset="0"/>
              <a:ea typeface="Myanmar3" pitchFamily="18" charset="0"/>
              <a:cs typeface="Myanmar3" pitchFamily="18" charset="0"/>
            </a:endParaRPr>
          </a:p>
          <a:p>
            <a:pPr algn="ctr" fontAlgn="auto">
              <a:lnSpc>
                <a:spcPct val="130000"/>
              </a:lnSpc>
              <a:spcBef>
                <a:spcPts val="0"/>
              </a:spcBef>
              <a:spcAft>
                <a:spcPts val="0"/>
              </a:spcAft>
              <a:defRPr/>
            </a:pPr>
            <a:r>
              <a:rPr lang="en-US" sz="2800" b="1" dirty="0" smtClean="0">
                <a:solidFill>
                  <a:srgbClr val="060BEA"/>
                </a:solidFill>
                <a:latin typeface="Myanmar3" pitchFamily="18" charset="0"/>
                <a:ea typeface="Myanmar3" pitchFamily="18" charset="0"/>
                <a:cs typeface="Myanmar3" pitchFamily="18" charset="0"/>
              </a:rPr>
              <a:t>Yangon Electricity Supply Corporation</a:t>
            </a:r>
            <a:endParaRPr lang="en-US" sz="2800" b="1" dirty="0">
              <a:solidFill>
                <a:srgbClr val="060BEA"/>
              </a:solidFill>
              <a:latin typeface="Myanmar3" pitchFamily="18" charset="0"/>
              <a:ea typeface="Myanmar3" pitchFamily="18" charset="0"/>
              <a:cs typeface="Myanmar3" pitchFamily="18" charset="0"/>
            </a:endParaRPr>
          </a:p>
        </p:txBody>
      </p:sp>
      <p:sp>
        <p:nvSpPr>
          <p:cNvPr id="7" name="Subtitle 6"/>
          <p:cNvSpPr>
            <a:spLocks noGrp="1"/>
          </p:cNvSpPr>
          <p:nvPr>
            <p:ph type="subTitle" idx="1"/>
          </p:nvPr>
        </p:nvSpPr>
        <p:spPr>
          <a:xfrm>
            <a:off x="533400" y="2923736"/>
            <a:ext cx="7854696" cy="1267264"/>
          </a:xfrm>
        </p:spPr>
        <p:txBody>
          <a:bodyPr>
            <a:noAutofit/>
          </a:bodyPr>
          <a:lstStyle/>
          <a:p>
            <a:pPr algn="ctr"/>
            <a:r>
              <a:rPr lang="en-US" sz="3600" b="1" dirty="0" smtClean="0">
                <a:solidFill>
                  <a:srgbClr val="060BEA"/>
                </a:solidFill>
                <a:effectLst>
                  <a:outerShdw blurRad="38100" dist="38100" dir="2700000" algn="tl">
                    <a:srgbClr val="000000">
                      <a:alpha val="43137"/>
                    </a:srgbClr>
                  </a:outerShdw>
                </a:effectLst>
              </a:rPr>
              <a:t>Communications channels, tools and methodologies</a:t>
            </a:r>
            <a:endParaRPr lang="en-US" sz="3600" b="1" dirty="0">
              <a:solidFill>
                <a:srgbClr val="060BEA"/>
              </a:solidFill>
              <a:effectLst>
                <a:outerShdw blurRad="38100" dist="38100" dir="2700000" algn="tl">
                  <a:srgbClr val="000000">
                    <a:alpha val="43137"/>
                  </a:srgbClr>
                </a:outerShdw>
              </a:effectLst>
            </a:endParaRPr>
          </a:p>
        </p:txBody>
      </p:sp>
      <p:sp>
        <p:nvSpPr>
          <p:cNvPr id="11" name="TextBox 10"/>
          <p:cNvSpPr txBox="1"/>
          <p:nvPr/>
        </p:nvSpPr>
        <p:spPr>
          <a:xfrm>
            <a:off x="0" y="6172200"/>
            <a:ext cx="1676400" cy="381000"/>
          </a:xfrm>
          <a:prstGeom prst="rect">
            <a:avLst/>
          </a:prstGeom>
          <a:noFill/>
        </p:spPr>
        <p:txBody>
          <a:bodyPr wrap="square" rtlCol="0">
            <a:spAutoFit/>
          </a:bodyPr>
          <a:lstStyle/>
          <a:p>
            <a:r>
              <a:rPr lang="en-US" dirty="0" smtClean="0"/>
              <a:t>Date:  2-11-2016</a:t>
            </a:r>
            <a:endParaRPr lang="en-US" dirty="0"/>
          </a:p>
        </p:txBody>
      </p:sp>
      <p:sp>
        <p:nvSpPr>
          <p:cNvPr id="12" name="TextBox 11"/>
          <p:cNvSpPr txBox="1"/>
          <p:nvPr/>
        </p:nvSpPr>
        <p:spPr>
          <a:xfrm>
            <a:off x="6096000" y="5486400"/>
            <a:ext cx="3048000" cy="1200329"/>
          </a:xfrm>
          <a:prstGeom prst="rect">
            <a:avLst/>
          </a:prstGeom>
          <a:noFill/>
        </p:spPr>
        <p:txBody>
          <a:bodyPr wrap="square" rtlCol="0">
            <a:spAutoFit/>
          </a:bodyPr>
          <a:lstStyle/>
          <a:p>
            <a:pPr algn="ctr"/>
            <a:r>
              <a:rPr lang="en-US" b="1" i="1" dirty="0" smtClean="0">
                <a:solidFill>
                  <a:srgbClr val="002060"/>
                </a:solidFill>
              </a:rPr>
              <a:t>Presented by;</a:t>
            </a:r>
          </a:p>
          <a:p>
            <a:pPr algn="ctr"/>
            <a:r>
              <a:rPr lang="en-US" b="1" i="1" dirty="0" smtClean="0">
                <a:solidFill>
                  <a:srgbClr val="002060"/>
                </a:solidFill>
              </a:rPr>
              <a:t>U </a:t>
            </a:r>
            <a:r>
              <a:rPr lang="en-US" b="1" i="1" dirty="0" err="1" smtClean="0">
                <a:solidFill>
                  <a:srgbClr val="002060"/>
                </a:solidFill>
              </a:rPr>
              <a:t>Kyi</a:t>
            </a:r>
            <a:r>
              <a:rPr lang="en-US" b="1" i="1" dirty="0" smtClean="0">
                <a:solidFill>
                  <a:srgbClr val="002060"/>
                </a:solidFill>
              </a:rPr>
              <a:t> </a:t>
            </a:r>
            <a:r>
              <a:rPr lang="en-US" b="1" i="1" dirty="0" err="1" smtClean="0">
                <a:solidFill>
                  <a:srgbClr val="002060"/>
                </a:solidFill>
              </a:rPr>
              <a:t>Oo</a:t>
            </a:r>
            <a:r>
              <a:rPr lang="en-US" b="1" i="1" dirty="0" smtClean="0">
                <a:solidFill>
                  <a:srgbClr val="002060"/>
                </a:solidFill>
              </a:rPr>
              <a:t> </a:t>
            </a:r>
            <a:r>
              <a:rPr lang="en-US" b="1" i="1" dirty="0" err="1" smtClean="0">
                <a:solidFill>
                  <a:srgbClr val="002060"/>
                </a:solidFill>
              </a:rPr>
              <a:t>Naing</a:t>
            </a:r>
            <a:endParaRPr lang="en-US" b="1" i="1" dirty="0" smtClean="0">
              <a:solidFill>
                <a:srgbClr val="002060"/>
              </a:solidFill>
            </a:endParaRPr>
          </a:p>
          <a:p>
            <a:pPr algn="ctr"/>
            <a:r>
              <a:rPr lang="en-US" b="1" i="1" dirty="0" smtClean="0">
                <a:solidFill>
                  <a:srgbClr val="002060"/>
                </a:solidFill>
              </a:rPr>
              <a:t>Manager(Engineer)</a:t>
            </a:r>
          </a:p>
          <a:p>
            <a:pPr algn="ctr"/>
            <a:r>
              <a:rPr lang="en-US" b="1" i="1" dirty="0" smtClean="0">
                <a:solidFill>
                  <a:srgbClr val="002060"/>
                </a:solidFill>
              </a:rPr>
              <a:t>YESC</a:t>
            </a:r>
            <a:endParaRPr lang="en-US" b="1"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heckerboard(across)">
                                      <p:cBhvr>
                                        <p:cTn id="1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3" descr="Myo Kyaw's photo.">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15275" y="9650"/>
            <a:ext cx="1228725" cy="1533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7"/>
          <p:cNvSpPr/>
          <p:nvPr/>
        </p:nvSpPr>
        <p:spPr>
          <a:xfrm>
            <a:off x="0" y="1371600"/>
            <a:ext cx="9144000" cy="3785652"/>
          </a:xfrm>
          <a:prstGeom prst="rect">
            <a:avLst/>
          </a:prstGeom>
        </p:spPr>
        <p:txBody>
          <a:bodyPr wrap="square">
            <a:spAutoFit/>
          </a:bodyPr>
          <a:lstStyle/>
          <a:p>
            <a:pPr marL="463550" indent="-463550">
              <a:lnSpc>
                <a:spcPct val="150000"/>
              </a:lnSpc>
              <a:buFont typeface="Wingdings" pitchFamily="2" charset="2"/>
              <a:buChar char="Ø"/>
            </a:pPr>
            <a:r>
              <a:rPr lang="en-US" sz="2000" dirty="0" smtClean="0">
                <a:solidFill>
                  <a:schemeClr val="bg1"/>
                </a:solidFill>
                <a:effectLst/>
              </a:rPr>
              <a:t>Yangon is commercial city of Myanmar, and all of the industrial zones, households and business</a:t>
            </a:r>
            <a:r>
              <a:rPr lang="en-US" sz="2000" dirty="0" smtClean="0">
                <a:solidFill>
                  <a:schemeClr val="bg1"/>
                </a:solidFill>
              </a:rPr>
              <a:t>es </a:t>
            </a:r>
            <a:r>
              <a:rPr lang="en-US" sz="2000" dirty="0" smtClean="0">
                <a:solidFill>
                  <a:schemeClr val="bg1"/>
                </a:solidFill>
                <a:effectLst/>
              </a:rPr>
              <a:t>are mainly rely on the Electric Supply System of Yangon City Electricity Supply Corporation(YESC).</a:t>
            </a:r>
          </a:p>
          <a:p>
            <a:pPr marL="463550" indent="-463550">
              <a:lnSpc>
                <a:spcPct val="150000"/>
              </a:lnSpc>
              <a:buFont typeface="Wingdings" pitchFamily="2" charset="2"/>
              <a:buChar char="Ø"/>
            </a:pPr>
            <a:r>
              <a:rPr lang="en-US" sz="2000" dirty="0" smtClean="0">
                <a:solidFill>
                  <a:schemeClr val="bg1"/>
                </a:solidFill>
              </a:rPr>
              <a:t>There are (4) Districts in Yangon Area and (45) townships, 12 sub-townships are operated by YESC. </a:t>
            </a:r>
          </a:p>
          <a:p>
            <a:pPr marL="463550" indent="-463550">
              <a:lnSpc>
                <a:spcPct val="150000"/>
              </a:lnSpc>
              <a:buFont typeface="Wingdings" pitchFamily="2" charset="2"/>
              <a:buChar char="Ø"/>
            </a:pPr>
            <a:r>
              <a:rPr lang="en-US" sz="2000" dirty="0" smtClean="0">
                <a:solidFill>
                  <a:schemeClr val="bg1"/>
                </a:solidFill>
              </a:rPr>
              <a:t>Estimated population is about 6 million and number of household is </a:t>
            </a:r>
            <a:r>
              <a:rPr lang="en-US" sz="2000" b="1" dirty="0" smtClean="0">
                <a:solidFill>
                  <a:srgbClr val="FFFF00"/>
                </a:solidFill>
              </a:rPr>
              <a:t>(1,583,025) </a:t>
            </a:r>
            <a:r>
              <a:rPr lang="en-US" sz="2000" dirty="0" smtClean="0">
                <a:solidFill>
                  <a:schemeClr val="bg1"/>
                </a:solidFill>
              </a:rPr>
              <a:t>and </a:t>
            </a:r>
            <a:r>
              <a:rPr lang="en-US" sz="2000" b="1" dirty="0" smtClean="0">
                <a:solidFill>
                  <a:srgbClr val="FFFF00"/>
                </a:solidFill>
              </a:rPr>
              <a:t>(1,197,797) </a:t>
            </a:r>
            <a:r>
              <a:rPr lang="en-US" sz="2000" dirty="0" smtClean="0">
                <a:solidFill>
                  <a:schemeClr val="bg1"/>
                </a:solidFill>
              </a:rPr>
              <a:t>consumers are used electricity. Therefore about </a:t>
            </a:r>
            <a:r>
              <a:rPr lang="en-US" sz="2000" b="1" dirty="0" smtClean="0">
                <a:solidFill>
                  <a:srgbClr val="FFFF00"/>
                </a:solidFill>
              </a:rPr>
              <a:t>75.08 percent </a:t>
            </a:r>
            <a:r>
              <a:rPr lang="en-US" sz="2000" dirty="0" smtClean="0">
                <a:solidFill>
                  <a:schemeClr val="bg1"/>
                </a:solidFill>
              </a:rPr>
              <a:t>is electrified in Yangon Region. </a:t>
            </a:r>
            <a:endParaRPr lang="en-US" sz="2000" dirty="0"/>
          </a:p>
        </p:txBody>
      </p:sp>
      <p:sp>
        <p:nvSpPr>
          <p:cNvPr id="13" name="TextBox 12"/>
          <p:cNvSpPr txBox="1"/>
          <p:nvPr/>
        </p:nvSpPr>
        <p:spPr>
          <a:xfrm>
            <a:off x="0" y="253425"/>
            <a:ext cx="9144000" cy="584775"/>
          </a:xfrm>
          <a:prstGeom prst="rect">
            <a:avLst/>
          </a:prstGeom>
          <a:noFill/>
        </p:spPr>
        <p:txBody>
          <a:bodyPr wrap="square" rtlCol="0">
            <a:spAutoFit/>
          </a:bodyPr>
          <a:lstStyle/>
          <a:p>
            <a:pPr algn="ctr"/>
            <a:r>
              <a:rPr lang="en-US" sz="3200" b="1" dirty="0" smtClean="0">
                <a:solidFill>
                  <a:srgbClr val="060BEA"/>
                </a:solidFill>
                <a:effectLst>
                  <a:outerShdw blurRad="38100" dist="38100" dir="2700000" algn="tl">
                    <a:srgbClr val="000000">
                      <a:alpha val="43137"/>
                    </a:srgbClr>
                  </a:outerShdw>
                </a:effectLst>
              </a:rPr>
              <a:t>Current Situation of YESC</a:t>
            </a:r>
            <a:endParaRPr lang="en-US" sz="3200" b="1" dirty="0">
              <a:solidFill>
                <a:srgbClr val="060BEA"/>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1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3" descr="Myo Kyaw's photo.">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915275" y="9650"/>
            <a:ext cx="1228725" cy="1533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8"/>
          <p:cNvSpPr/>
          <p:nvPr/>
        </p:nvSpPr>
        <p:spPr>
          <a:xfrm>
            <a:off x="0" y="3081278"/>
            <a:ext cx="9144000" cy="2862322"/>
          </a:xfrm>
          <a:prstGeom prst="rect">
            <a:avLst/>
          </a:prstGeom>
        </p:spPr>
        <p:txBody>
          <a:bodyPr wrap="square">
            <a:spAutoFit/>
          </a:bodyPr>
          <a:lstStyle/>
          <a:p>
            <a:pPr marL="463550" indent="-463550">
              <a:lnSpc>
                <a:spcPct val="150000"/>
              </a:lnSpc>
              <a:buFont typeface="Wingdings" pitchFamily="2" charset="2"/>
              <a:buChar char="Ø"/>
            </a:pPr>
            <a:r>
              <a:rPr lang="en-US" sz="2000" dirty="0" smtClean="0">
                <a:solidFill>
                  <a:schemeClr val="bg1"/>
                </a:solidFill>
              </a:rPr>
              <a:t>The directly effective way to communicate with consumers is </a:t>
            </a:r>
            <a:r>
              <a:rPr lang="en-US" sz="2000" b="1" dirty="0" smtClean="0">
                <a:solidFill>
                  <a:schemeClr val="accent4">
                    <a:lumMod val="60000"/>
                    <a:lumOff val="40000"/>
                  </a:schemeClr>
                </a:solidFill>
              </a:rPr>
              <a:t>Mobile and Auto-phone </a:t>
            </a:r>
          </a:p>
          <a:p>
            <a:pPr marL="463550" indent="-463550">
              <a:lnSpc>
                <a:spcPct val="150000"/>
              </a:lnSpc>
              <a:buFont typeface="Wingdings" pitchFamily="2" charset="2"/>
              <a:buChar char="Ø"/>
            </a:pPr>
            <a:r>
              <a:rPr lang="en-US" sz="2000" dirty="0" smtClean="0">
                <a:solidFill>
                  <a:schemeClr val="bg1"/>
                </a:solidFill>
              </a:rPr>
              <a:t>All of the townships have </a:t>
            </a:r>
            <a:r>
              <a:rPr lang="en-US" sz="2000" b="1" dirty="0" smtClean="0">
                <a:solidFill>
                  <a:srgbClr val="FFFF00"/>
                </a:solidFill>
              </a:rPr>
              <a:t>24 hour Emergency Unit </a:t>
            </a:r>
            <a:r>
              <a:rPr lang="en-US" sz="2000" dirty="0" smtClean="0">
                <a:solidFill>
                  <a:schemeClr val="bg1"/>
                </a:solidFill>
              </a:rPr>
              <a:t>to explain the consumers complaint and other kinds of unforeseeable faults</a:t>
            </a:r>
          </a:p>
          <a:p>
            <a:pPr marL="463550" indent="-463550">
              <a:lnSpc>
                <a:spcPct val="150000"/>
              </a:lnSpc>
              <a:buFont typeface="Wingdings" pitchFamily="2" charset="2"/>
              <a:buChar char="Ø"/>
            </a:pPr>
            <a:r>
              <a:rPr lang="en-US" sz="2000" dirty="0" smtClean="0">
                <a:solidFill>
                  <a:schemeClr val="bg1"/>
                </a:solidFill>
              </a:rPr>
              <a:t>All of the units have auto phones and have answerable office staffs are assigned by shift for 24 hours</a:t>
            </a:r>
          </a:p>
        </p:txBody>
      </p:sp>
      <p:sp>
        <p:nvSpPr>
          <p:cNvPr id="10" name="Rectangle 9"/>
          <p:cNvSpPr/>
          <p:nvPr/>
        </p:nvSpPr>
        <p:spPr>
          <a:xfrm>
            <a:off x="0" y="468868"/>
            <a:ext cx="3110595" cy="523220"/>
          </a:xfrm>
          <a:prstGeom prst="rect">
            <a:avLst/>
          </a:prstGeom>
        </p:spPr>
        <p:txBody>
          <a:bodyPr wrap="none">
            <a:spAutoFit/>
          </a:bodyPr>
          <a:lstStyle/>
          <a:p>
            <a:r>
              <a:rPr lang="en-US" sz="2800" b="1" dirty="0" smtClean="0">
                <a:solidFill>
                  <a:schemeClr val="accent4">
                    <a:lumMod val="60000"/>
                    <a:lumOff val="40000"/>
                  </a:schemeClr>
                </a:solidFill>
                <a:effectLst>
                  <a:outerShdw blurRad="38100" dist="38100" dir="2700000" algn="tl">
                    <a:srgbClr val="000000">
                      <a:alpha val="43137"/>
                    </a:srgbClr>
                  </a:outerShdw>
                </a:effectLst>
              </a:rPr>
              <a:t>Communications</a:t>
            </a:r>
            <a:endParaRPr lang="en-US" sz="2800" dirty="0">
              <a:solidFill>
                <a:schemeClr val="accent4">
                  <a:lumMod val="60000"/>
                  <a:lumOff val="40000"/>
                </a:schemeClr>
              </a:solidFill>
            </a:endParaRPr>
          </a:p>
        </p:txBody>
      </p:sp>
      <p:sp>
        <p:nvSpPr>
          <p:cNvPr id="16" name="Rectangle 15"/>
          <p:cNvSpPr/>
          <p:nvPr/>
        </p:nvSpPr>
        <p:spPr>
          <a:xfrm>
            <a:off x="0" y="1524000"/>
            <a:ext cx="9144000" cy="1429622"/>
          </a:xfrm>
          <a:prstGeom prst="rect">
            <a:avLst/>
          </a:prstGeom>
          <a:noFill/>
        </p:spPr>
        <p:txBody>
          <a:bodyPr wrap="square">
            <a:spAutoFit/>
          </a:bodyPr>
          <a:lstStyle/>
          <a:p>
            <a:pPr marL="463550" indent="-463550">
              <a:lnSpc>
                <a:spcPct val="150000"/>
              </a:lnSpc>
              <a:buFont typeface="Wingdings" pitchFamily="2" charset="2"/>
              <a:buChar char="v"/>
              <a:tabLst>
                <a:tab pos="463550" algn="l"/>
              </a:tabLst>
            </a:pPr>
            <a:r>
              <a:rPr lang="en-US" sz="2000" b="1" i="1" dirty="0" smtClean="0">
                <a:solidFill>
                  <a:srgbClr val="060BEA"/>
                </a:solidFill>
                <a:effectLst>
                  <a:outerShdw blurRad="38100" dist="38100" dir="2700000" algn="tl">
                    <a:srgbClr val="000000">
                      <a:alpha val="43137"/>
                    </a:srgbClr>
                  </a:outerShdw>
                </a:effectLst>
              </a:rPr>
              <a:t>All of townships have townships offices and officers are headed by  Chairman and (5) Board of Directors from head of office at </a:t>
            </a:r>
            <a:r>
              <a:rPr lang="en-US" sz="2000" b="1" i="1" dirty="0" err="1" smtClean="0">
                <a:solidFill>
                  <a:srgbClr val="060BEA"/>
                </a:solidFill>
                <a:effectLst>
                  <a:outerShdw blurRad="38100" dist="38100" dir="2700000" algn="tl">
                    <a:srgbClr val="000000">
                      <a:alpha val="43137"/>
                    </a:srgbClr>
                  </a:outerShdw>
                </a:effectLst>
              </a:rPr>
              <a:t>Ahlone</a:t>
            </a:r>
            <a:r>
              <a:rPr lang="en-US" sz="2000" b="1" i="1" dirty="0" smtClean="0">
                <a:solidFill>
                  <a:srgbClr val="060BEA"/>
                </a:solidFill>
                <a:effectLst>
                  <a:outerShdw blurRad="38100" dist="38100" dir="2700000" algn="tl">
                    <a:srgbClr val="000000">
                      <a:alpha val="43137"/>
                    </a:srgbClr>
                  </a:outerShdw>
                </a:effectLst>
              </a:rPr>
              <a:t> Township.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1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blinds(horizontal)">
                                      <p:cBhvr>
                                        <p:cTn id="12" dur="10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checkerboard(across)">
                                      <p:cBhvr>
                                        <p:cTn id="17" dur="1000"/>
                                        <p:tgtEl>
                                          <p:spTgt spid="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checkerboard(across)">
                                      <p:cBhvr>
                                        <p:cTn id="22" dur="10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3" descr="Myo Kyaw's photo.">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15275" y="9650"/>
            <a:ext cx="1228725" cy="1533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9"/>
          <p:cNvSpPr/>
          <p:nvPr/>
        </p:nvSpPr>
        <p:spPr>
          <a:xfrm>
            <a:off x="242205" y="468868"/>
            <a:ext cx="3110595" cy="523220"/>
          </a:xfrm>
          <a:prstGeom prst="rect">
            <a:avLst/>
          </a:prstGeom>
        </p:spPr>
        <p:txBody>
          <a:bodyPr wrap="none">
            <a:spAutoFit/>
          </a:bodyPr>
          <a:lstStyle/>
          <a:p>
            <a:r>
              <a:rPr lang="en-US" sz="2800" b="1" dirty="0" smtClean="0">
                <a:solidFill>
                  <a:schemeClr val="accent4">
                    <a:lumMod val="60000"/>
                    <a:lumOff val="40000"/>
                  </a:schemeClr>
                </a:solidFill>
                <a:effectLst>
                  <a:outerShdw blurRad="38100" dist="38100" dir="2700000" algn="tl">
                    <a:srgbClr val="000000">
                      <a:alpha val="43137"/>
                    </a:srgbClr>
                  </a:outerShdw>
                </a:effectLst>
              </a:rPr>
              <a:t>Communications</a:t>
            </a:r>
            <a:endParaRPr lang="en-US" sz="2800" dirty="0">
              <a:solidFill>
                <a:schemeClr val="accent4">
                  <a:lumMod val="60000"/>
                  <a:lumOff val="40000"/>
                </a:schemeClr>
              </a:solidFill>
            </a:endParaRPr>
          </a:p>
        </p:txBody>
      </p:sp>
      <p:sp>
        <p:nvSpPr>
          <p:cNvPr id="16" name="Rectangle 15"/>
          <p:cNvSpPr/>
          <p:nvPr/>
        </p:nvSpPr>
        <p:spPr>
          <a:xfrm>
            <a:off x="838200" y="1905000"/>
            <a:ext cx="8305800" cy="1938992"/>
          </a:xfrm>
          <a:prstGeom prst="rect">
            <a:avLst/>
          </a:prstGeom>
          <a:noFill/>
        </p:spPr>
        <p:txBody>
          <a:bodyPr wrap="square">
            <a:spAutoFit/>
          </a:bodyPr>
          <a:lstStyle/>
          <a:p>
            <a:pPr marL="463550" indent="-463550">
              <a:lnSpc>
                <a:spcPct val="200000"/>
              </a:lnSpc>
              <a:buFont typeface="Wingdings" pitchFamily="2" charset="2"/>
              <a:buChar char="v"/>
              <a:tabLst>
                <a:tab pos="463550" algn="l"/>
              </a:tabLst>
            </a:pPr>
            <a:r>
              <a:rPr lang="en-US" sz="2000" b="1" i="1" dirty="0" smtClean="0">
                <a:solidFill>
                  <a:srgbClr val="060BEA"/>
                </a:solidFill>
                <a:effectLst>
                  <a:outerShdw blurRad="38100" dist="38100" dir="2700000" algn="tl">
                    <a:srgbClr val="000000">
                      <a:alpha val="43137"/>
                    </a:srgbClr>
                  </a:outerShdw>
                </a:effectLst>
              </a:rPr>
              <a:t>Office information desk in each township offices</a:t>
            </a:r>
          </a:p>
          <a:p>
            <a:pPr marL="463550" indent="-463550">
              <a:lnSpc>
                <a:spcPct val="200000"/>
              </a:lnSpc>
              <a:buFont typeface="Wingdings" pitchFamily="2" charset="2"/>
              <a:buChar char="v"/>
              <a:tabLst>
                <a:tab pos="463550" algn="l"/>
              </a:tabLst>
            </a:pPr>
            <a:r>
              <a:rPr lang="en-US" sz="2000" b="1" i="1" dirty="0" smtClean="0">
                <a:solidFill>
                  <a:srgbClr val="060BEA"/>
                </a:solidFill>
                <a:effectLst>
                  <a:outerShdw blurRad="38100" dist="38100" dir="2700000" algn="tl">
                    <a:srgbClr val="000000">
                      <a:alpha val="43137"/>
                    </a:srgbClr>
                  </a:outerShdw>
                </a:effectLst>
              </a:rPr>
              <a:t>Newspapers(National)  </a:t>
            </a:r>
          </a:p>
          <a:p>
            <a:pPr marL="463550" indent="-463550">
              <a:lnSpc>
                <a:spcPct val="200000"/>
              </a:lnSpc>
              <a:tabLst>
                <a:tab pos="463550" algn="l"/>
              </a:tabLst>
            </a:pPr>
            <a:r>
              <a:rPr lang="en-US" sz="2000" b="1" i="1" dirty="0">
                <a:solidFill>
                  <a:srgbClr val="060BEA"/>
                </a:solidFill>
                <a:effectLst>
                  <a:outerShdw blurRad="38100" dist="38100" dir="2700000" algn="tl">
                    <a:srgbClr val="000000">
                      <a:alpha val="43137"/>
                    </a:srgbClr>
                  </a:outerShdw>
                </a:effectLst>
              </a:rPr>
              <a:t> </a:t>
            </a:r>
            <a:r>
              <a:rPr lang="en-US" sz="2000" b="1" i="1" dirty="0" smtClean="0">
                <a:solidFill>
                  <a:srgbClr val="060BEA"/>
                </a:solidFill>
                <a:effectLst>
                  <a:outerShdw blurRad="38100" dist="38100" dir="2700000" algn="tl">
                    <a:srgbClr val="000000">
                      <a:alpha val="43137"/>
                    </a:srgbClr>
                  </a:outerShdw>
                </a:effectLst>
              </a:rPr>
              <a:t>       are directly communicated with consumers in every hours</a:t>
            </a:r>
          </a:p>
        </p:txBody>
      </p:sp>
      <p:sp>
        <p:nvSpPr>
          <p:cNvPr id="7" name="TextBox 6"/>
          <p:cNvSpPr txBox="1"/>
          <p:nvPr/>
        </p:nvSpPr>
        <p:spPr>
          <a:xfrm>
            <a:off x="1371600" y="4038600"/>
            <a:ext cx="5867400" cy="967957"/>
          </a:xfrm>
          <a:prstGeom prst="rect">
            <a:avLst/>
          </a:prstGeom>
          <a:noFill/>
        </p:spPr>
        <p:txBody>
          <a:bodyPr wrap="square" rtlCol="0">
            <a:spAutoFit/>
          </a:bodyPr>
          <a:lstStyle/>
          <a:p>
            <a:pPr marL="566738" indent="-566738" algn="ctr">
              <a:lnSpc>
                <a:spcPct val="150000"/>
              </a:lnSpc>
              <a:buFont typeface="Wingdings" pitchFamily="2" charset="2"/>
              <a:buChar char="Ø"/>
              <a:tabLst>
                <a:tab pos="566738" algn="l"/>
                <a:tab pos="1262063" algn="l"/>
              </a:tabLst>
            </a:pPr>
            <a:r>
              <a:rPr lang="en-US" sz="2000" b="1" dirty="0" smtClean="0">
                <a:solidFill>
                  <a:schemeClr val="bg1"/>
                </a:solidFill>
              </a:rPr>
              <a:t>YESC opens the desk at Myanmar Invest Commission for Business Consumers </a:t>
            </a:r>
            <a:endParaRPr lang="en-US" sz="2000" b="1" dirty="0">
              <a:solidFill>
                <a:schemeClr val="bg1"/>
              </a:solidFill>
            </a:endParaRPr>
          </a:p>
        </p:txBody>
      </p:sp>
      <p:sp>
        <p:nvSpPr>
          <p:cNvPr id="9" name="TextBox 8"/>
          <p:cNvSpPr txBox="1"/>
          <p:nvPr/>
        </p:nvSpPr>
        <p:spPr>
          <a:xfrm>
            <a:off x="304800" y="1295400"/>
            <a:ext cx="4038600" cy="461665"/>
          </a:xfrm>
          <a:prstGeom prst="rect">
            <a:avLst/>
          </a:prstGeom>
          <a:noFill/>
        </p:spPr>
        <p:txBody>
          <a:bodyPr wrap="square" rtlCol="0">
            <a:spAutoFit/>
          </a:bodyPr>
          <a:lstStyle/>
          <a:p>
            <a:r>
              <a:rPr lang="en-US" sz="2400" b="1" dirty="0" smtClean="0">
                <a:solidFill>
                  <a:schemeClr val="bg1"/>
                </a:solidFill>
              </a:rPr>
              <a:t>(1)  Mechanical Tools</a:t>
            </a:r>
            <a:endParaRPr lang="en-US" sz="24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1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linds(horizontal)">
                                      <p:cBhvr>
                                        <p:cTn id="17" dur="1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amond(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7"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3" descr="Myo Kyaw's photo.">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15275" y="9650"/>
            <a:ext cx="1228725" cy="1533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p:nvSpPr>
        <p:spPr>
          <a:xfrm>
            <a:off x="0" y="468868"/>
            <a:ext cx="3110595" cy="523220"/>
          </a:xfrm>
          <a:prstGeom prst="rect">
            <a:avLst/>
          </a:prstGeom>
        </p:spPr>
        <p:txBody>
          <a:bodyPr wrap="none">
            <a:spAutoFit/>
          </a:bodyPr>
          <a:lstStyle/>
          <a:p>
            <a:r>
              <a:rPr lang="en-US" sz="2800" b="1" dirty="0" smtClean="0">
                <a:solidFill>
                  <a:schemeClr val="accent4">
                    <a:lumMod val="60000"/>
                    <a:lumOff val="40000"/>
                  </a:schemeClr>
                </a:solidFill>
                <a:effectLst>
                  <a:outerShdw blurRad="38100" dist="38100" dir="2700000" algn="tl">
                    <a:srgbClr val="000000">
                      <a:alpha val="43137"/>
                    </a:srgbClr>
                  </a:outerShdw>
                </a:effectLst>
              </a:rPr>
              <a:t>Communications</a:t>
            </a:r>
            <a:endParaRPr lang="en-US" sz="2800" dirty="0">
              <a:solidFill>
                <a:schemeClr val="accent4">
                  <a:lumMod val="60000"/>
                  <a:lumOff val="40000"/>
                </a:schemeClr>
              </a:solidFill>
            </a:endParaRPr>
          </a:p>
        </p:txBody>
      </p:sp>
      <p:sp>
        <p:nvSpPr>
          <p:cNvPr id="8" name="Rectangle 7"/>
          <p:cNvSpPr/>
          <p:nvPr/>
        </p:nvSpPr>
        <p:spPr>
          <a:xfrm>
            <a:off x="914400" y="1905000"/>
            <a:ext cx="8077200" cy="2169825"/>
          </a:xfrm>
          <a:prstGeom prst="rect">
            <a:avLst/>
          </a:prstGeom>
        </p:spPr>
        <p:txBody>
          <a:bodyPr wrap="square">
            <a:spAutoFit/>
          </a:bodyPr>
          <a:lstStyle/>
          <a:p>
            <a:pPr marL="463550" indent="-463550">
              <a:lnSpc>
                <a:spcPct val="150000"/>
              </a:lnSpc>
              <a:buFont typeface="Wingdings" pitchFamily="2" charset="2"/>
              <a:buChar char="v"/>
              <a:tabLst>
                <a:tab pos="347663" algn="l"/>
              </a:tabLst>
            </a:pPr>
            <a:r>
              <a:rPr lang="en-US" b="1" i="1" dirty="0" smtClean="0">
                <a:solidFill>
                  <a:srgbClr val="060BEA"/>
                </a:solidFill>
                <a:effectLst>
                  <a:outerShdw blurRad="38100" dist="38100" dir="2700000" algn="tl">
                    <a:srgbClr val="000000">
                      <a:alpha val="43137"/>
                    </a:srgbClr>
                  </a:outerShdw>
                </a:effectLst>
              </a:rPr>
              <a:t>1.    Call-center  -24 hr/7days</a:t>
            </a:r>
          </a:p>
          <a:p>
            <a:pPr marL="463550" indent="-463550" defTabSz="798513">
              <a:lnSpc>
                <a:spcPct val="150000"/>
              </a:lnSpc>
              <a:tabLst>
                <a:tab pos="347663" algn="l"/>
              </a:tabLst>
            </a:pPr>
            <a:r>
              <a:rPr lang="en-US" b="1" i="1" dirty="0" smtClean="0">
                <a:solidFill>
                  <a:srgbClr val="060BEA"/>
                </a:solidFill>
                <a:effectLst>
                  <a:outerShdw blurRad="38100" dist="38100" dir="2700000" algn="tl">
                    <a:srgbClr val="000000">
                      <a:alpha val="43137"/>
                    </a:srgbClr>
                  </a:outerShdw>
                </a:effectLst>
              </a:rPr>
              <a:t>			(by Auto Phones, Mobile Phones and Social Media   Network)</a:t>
            </a:r>
          </a:p>
          <a:p>
            <a:pPr marL="463550" indent="-463550">
              <a:lnSpc>
                <a:spcPct val="150000"/>
              </a:lnSpc>
              <a:buFont typeface="Wingdings" pitchFamily="2" charset="2"/>
              <a:buChar char="v"/>
              <a:tabLst>
                <a:tab pos="463550" algn="l"/>
              </a:tabLst>
            </a:pPr>
            <a:r>
              <a:rPr lang="en-US" b="1" i="1" dirty="0" smtClean="0">
                <a:solidFill>
                  <a:srgbClr val="060BEA"/>
                </a:solidFill>
                <a:effectLst>
                  <a:outerShdw blurRad="38100" dist="38100" dir="2700000" algn="tl">
                    <a:srgbClr val="000000">
                      <a:alpha val="43137"/>
                    </a:srgbClr>
                  </a:outerShdw>
                </a:effectLst>
              </a:rPr>
              <a:t>2.    Television(MRTV) </a:t>
            </a:r>
            <a:r>
              <a:rPr lang="en-US" b="1" i="1" smtClean="0">
                <a:solidFill>
                  <a:srgbClr val="060BEA"/>
                </a:solidFill>
                <a:effectLst>
                  <a:outerShdw blurRad="38100" dist="38100" dir="2700000" algn="tl">
                    <a:srgbClr val="000000">
                      <a:alpha val="43137"/>
                    </a:srgbClr>
                  </a:outerShdw>
                </a:effectLst>
              </a:rPr>
              <a:t>(sometimes)</a:t>
            </a:r>
            <a:endParaRPr lang="en-US" b="1" i="1" dirty="0" smtClean="0">
              <a:solidFill>
                <a:srgbClr val="060BEA"/>
              </a:solidFill>
              <a:effectLst>
                <a:outerShdw blurRad="38100" dist="38100" dir="2700000" algn="tl">
                  <a:srgbClr val="000000">
                    <a:alpha val="43137"/>
                  </a:srgbClr>
                </a:outerShdw>
              </a:effectLst>
            </a:endParaRPr>
          </a:p>
          <a:p>
            <a:pPr marL="463550" indent="-463550">
              <a:lnSpc>
                <a:spcPct val="150000"/>
              </a:lnSpc>
              <a:buFont typeface="Wingdings" pitchFamily="2" charset="2"/>
              <a:buChar char="v"/>
              <a:tabLst>
                <a:tab pos="463550" algn="l"/>
              </a:tabLst>
            </a:pPr>
            <a:r>
              <a:rPr lang="en-US" b="1" i="1" dirty="0" smtClean="0">
                <a:solidFill>
                  <a:srgbClr val="060BEA"/>
                </a:solidFill>
                <a:effectLst>
                  <a:outerShdw blurRad="38100" dist="38100" dir="2700000" algn="tl">
                    <a:srgbClr val="000000">
                      <a:alpha val="43137"/>
                    </a:srgbClr>
                  </a:outerShdw>
                </a:effectLst>
              </a:rPr>
              <a:t>3.    Radio Channels (89.0 City FM- Yangon Based) (frequently)</a:t>
            </a:r>
          </a:p>
          <a:p>
            <a:pPr marL="463550" indent="-463550">
              <a:lnSpc>
                <a:spcPct val="150000"/>
              </a:lnSpc>
              <a:tabLst>
                <a:tab pos="463550" algn="l"/>
              </a:tabLst>
            </a:pPr>
            <a:r>
              <a:rPr lang="en-US" b="1" i="1" dirty="0" smtClean="0">
                <a:solidFill>
                  <a:srgbClr val="060BEA"/>
                </a:solidFill>
                <a:effectLst>
                  <a:outerShdw blurRad="38100" dist="38100" dir="2700000" algn="tl">
                    <a:srgbClr val="000000">
                      <a:alpha val="43137"/>
                    </a:srgbClr>
                  </a:outerShdw>
                </a:effectLst>
              </a:rPr>
              <a:t>		depends on the conditions</a:t>
            </a:r>
          </a:p>
        </p:txBody>
      </p:sp>
      <p:sp>
        <p:nvSpPr>
          <p:cNvPr id="9" name="TextBox 8"/>
          <p:cNvSpPr txBox="1"/>
          <p:nvPr/>
        </p:nvSpPr>
        <p:spPr>
          <a:xfrm>
            <a:off x="304800" y="1219200"/>
            <a:ext cx="4038600" cy="461665"/>
          </a:xfrm>
          <a:prstGeom prst="rect">
            <a:avLst/>
          </a:prstGeom>
          <a:noFill/>
        </p:spPr>
        <p:txBody>
          <a:bodyPr wrap="square" rtlCol="0">
            <a:spAutoFit/>
          </a:bodyPr>
          <a:lstStyle/>
          <a:p>
            <a:r>
              <a:rPr lang="en-US" sz="2400" b="1" dirty="0" smtClean="0">
                <a:solidFill>
                  <a:schemeClr val="bg1"/>
                </a:solidFill>
              </a:rPr>
              <a:t>(2)  Mechanical Media</a:t>
            </a:r>
            <a:endParaRPr lang="en-US" sz="2400" b="1" dirty="0">
              <a:solidFill>
                <a:schemeClr val="bg1"/>
              </a:solidFill>
            </a:endParaRPr>
          </a:p>
        </p:txBody>
      </p:sp>
      <p:sp>
        <p:nvSpPr>
          <p:cNvPr id="10" name="TextBox 9"/>
          <p:cNvSpPr txBox="1"/>
          <p:nvPr/>
        </p:nvSpPr>
        <p:spPr>
          <a:xfrm>
            <a:off x="685800" y="4000143"/>
            <a:ext cx="8229600" cy="2400657"/>
          </a:xfrm>
          <a:prstGeom prst="rect">
            <a:avLst/>
          </a:prstGeom>
          <a:noFill/>
        </p:spPr>
        <p:txBody>
          <a:bodyPr wrap="square" rtlCol="0">
            <a:spAutoFit/>
          </a:bodyPr>
          <a:lstStyle/>
          <a:p>
            <a:pPr marL="566738" indent="-566738" algn="just">
              <a:lnSpc>
                <a:spcPct val="150000"/>
              </a:lnSpc>
              <a:buFont typeface="Wingdings" pitchFamily="2" charset="2"/>
              <a:buChar char="Ø"/>
              <a:tabLst>
                <a:tab pos="566738" algn="l"/>
                <a:tab pos="1262063" algn="l"/>
              </a:tabLst>
            </a:pPr>
            <a:r>
              <a:rPr lang="en-US" sz="2000" b="1" dirty="0" smtClean="0">
                <a:solidFill>
                  <a:schemeClr val="bg1"/>
                </a:solidFill>
              </a:rPr>
              <a:t>consumers can communicate above ways to communicate with YESC. </a:t>
            </a:r>
          </a:p>
          <a:p>
            <a:pPr marL="566738" indent="-566738" algn="just">
              <a:lnSpc>
                <a:spcPct val="150000"/>
              </a:lnSpc>
              <a:buFont typeface="Wingdings" pitchFamily="2" charset="2"/>
              <a:buChar char="Ø"/>
              <a:tabLst>
                <a:tab pos="566738" algn="l"/>
                <a:tab pos="1262063" algn="l"/>
              </a:tabLst>
            </a:pPr>
            <a:r>
              <a:rPr lang="en-US" sz="2000" b="1" dirty="0" smtClean="0">
                <a:solidFill>
                  <a:schemeClr val="bg1"/>
                </a:solidFill>
              </a:rPr>
              <a:t>At Monsoon, YESC frequently warn by using media to safe the people live from distribution line breaking and falling to the road and other public area because of weather</a:t>
            </a:r>
            <a:endParaRPr lang="en-US" sz="20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3" descr="Myo Kyaw's photo.">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15275" y="9650"/>
            <a:ext cx="1228725" cy="1533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p:nvSpPr>
        <p:spPr>
          <a:xfrm>
            <a:off x="0" y="468868"/>
            <a:ext cx="3110595" cy="523220"/>
          </a:xfrm>
          <a:prstGeom prst="rect">
            <a:avLst/>
          </a:prstGeom>
        </p:spPr>
        <p:txBody>
          <a:bodyPr wrap="none">
            <a:spAutoFit/>
          </a:bodyPr>
          <a:lstStyle/>
          <a:p>
            <a:r>
              <a:rPr lang="en-US" sz="2800" b="1" dirty="0" smtClean="0">
                <a:solidFill>
                  <a:schemeClr val="accent4">
                    <a:lumMod val="60000"/>
                    <a:lumOff val="40000"/>
                  </a:schemeClr>
                </a:solidFill>
                <a:effectLst>
                  <a:outerShdw blurRad="38100" dist="38100" dir="2700000" algn="tl">
                    <a:srgbClr val="000000">
                      <a:alpha val="43137"/>
                    </a:srgbClr>
                  </a:outerShdw>
                </a:effectLst>
              </a:rPr>
              <a:t>Communications</a:t>
            </a:r>
            <a:endParaRPr lang="en-US" sz="2800" dirty="0">
              <a:solidFill>
                <a:schemeClr val="accent4">
                  <a:lumMod val="60000"/>
                  <a:lumOff val="40000"/>
                </a:schemeClr>
              </a:solidFill>
            </a:endParaRPr>
          </a:p>
        </p:txBody>
      </p:sp>
      <p:sp>
        <p:nvSpPr>
          <p:cNvPr id="9" name="TextBox 8"/>
          <p:cNvSpPr txBox="1"/>
          <p:nvPr/>
        </p:nvSpPr>
        <p:spPr>
          <a:xfrm>
            <a:off x="304800" y="1295400"/>
            <a:ext cx="4038600" cy="430887"/>
          </a:xfrm>
          <a:prstGeom prst="rect">
            <a:avLst/>
          </a:prstGeom>
          <a:noFill/>
        </p:spPr>
        <p:txBody>
          <a:bodyPr wrap="square" rtlCol="0">
            <a:spAutoFit/>
          </a:bodyPr>
          <a:lstStyle/>
          <a:p>
            <a:r>
              <a:rPr lang="en-US" sz="2200" b="1" dirty="0" smtClean="0">
                <a:solidFill>
                  <a:schemeClr val="bg1"/>
                </a:solidFill>
              </a:rPr>
              <a:t>(2)  Mechanical Media </a:t>
            </a:r>
            <a:r>
              <a:rPr lang="en-US" sz="2200" b="1" dirty="0" err="1" smtClean="0">
                <a:solidFill>
                  <a:schemeClr val="bg1"/>
                </a:solidFill>
              </a:rPr>
              <a:t>Contd</a:t>
            </a:r>
            <a:r>
              <a:rPr lang="en-US" sz="2200" b="1" dirty="0" smtClean="0">
                <a:solidFill>
                  <a:schemeClr val="bg1"/>
                </a:solidFill>
              </a:rPr>
              <a:t>;</a:t>
            </a:r>
            <a:endParaRPr lang="en-US" sz="2200" b="1" dirty="0">
              <a:solidFill>
                <a:schemeClr val="bg1"/>
              </a:solidFill>
            </a:endParaRPr>
          </a:p>
        </p:txBody>
      </p:sp>
      <p:sp>
        <p:nvSpPr>
          <p:cNvPr id="10" name="TextBox 9"/>
          <p:cNvSpPr txBox="1"/>
          <p:nvPr/>
        </p:nvSpPr>
        <p:spPr>
          <a:xfrm>
            <a:off x="762000" y="2057400"/>
            <a:ext cx="8229600" cy="1661993"/>
          </a:xfrm>
          <a:prstGeom prst="rect">
            <a:avLst/>
          </a:prstGeom>
          <a:noFill/>
        </p:spPr>
        <p:txBody>
          <a:bodyPr wrap="square" rtlCol="0">
            <a:spAutoFit/>
          </a:bodyPr>
          <a:lstStyle/>
          <a:p>
            <a:pPr marL="566738" indent="-566738" algn="just">
              <a:lnSpc>
                <a:spcPct val="150000"/>
              </a:lnSpc>
              <a:buFont typeface="Wingdings" pitchFamily="2" charset="2"/>
              <a:buChar char="Ø"/>
              <a:tabLst>
                <a:tab pos="566738" algn="l"/>
                <a:tab pos="1262063" algn="l"/>
              </a:tabLst>
            </a:pPr>
            <a:r>
              <a:rPr lang="en-US" sz="2000" b="1" dirty="0" smtClean="0">
                <a:solidFill>
                  <a:schemeClr val="bg1"/>
                </a:solidFill>
              </a:rPr>
              <a:t>YESC has (108) no. of </a:t>
            </a:r>
            <a:r>
              <a:rPr lang="en-US" sz="2800" b="1" dirty="0" smtClean="0">
                <a:solidFill>
                  <a:srgbClr val="060BEA"/>
                </a:solidFill>
              </a:rPr>
              <a:t>hot-line Mobile Phone </a:t>
            </a:r>
            <a:r>
              <a:rPr lang="en-US" sz="2000" b="1" dirty="0" smtClean="0">
                <a:solidFill>
                  <a:schemeClr val="bg1"/>
                </a:solidFill>
              </a:rPr>
              <a:t>in every district officer and township officer therefore, consumers can communicate these numbers 24 hours for any emergency cases</a:t>
            </a:r>
            <a:endParaRPr lang="en-US" sz="20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3" descr="Myo Kyaw's photo.">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15275" y="9650"/>
            <a:ext cx="1228725" cy="1533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9"/>
          <p:cNvSpPr/>
          <p:nvPr/>
        </p:nvSpPr>
        <p:spPr>
          <a:xfrm>
            <a:off x="0" y="468868"/>
            <a:ext cx="5898218" cy="523220"/>
          </a:xfrm>
          <a:prstGeom prst="rect">
            <a:avLst/>
          </a:prstGeom>
        </p:spPr>
        <p:txBody>
          <a:bodyPr wrap="none">
            <a:spAutoFit/>
          </a:bodyPr>
          <a:lstStyle/>
          <a:p>
            <a:r>
              <a:rPr lang="en-US" sz="2800" b="1" dirty="0" smtClean="0">
                <a:solidFill>
                  <a:schemeClr val="accent4">
                    <a:lumMod val="60000"/>
                    <a:lumOff val="40000"/>
                  </a:schemeClr>
                </a:solidFill>
                <a:effectLst>
                  <a:outerShdw blurRad="38100" dist="38100" dir="2700000" algn="tl">
                    <a:srgbClr val="000000">
                      <a:alpha val="43137"/>
                    </a:srgbClr>
                  </a:outerShdw>
                </a:effectLst>
              </a:rPr>
              <a:t>Communications Plans for Future</a:t>
            </a:r>
            <a:endParaRPr lang="en-US" sz="2800" dirty="0">
              <a:solidFill>
                <a:schemeClr val="accent4">
                  <a:lumMod val="60000"/>
                  <a:lumOff val="40000"/>
                </a:schemeClr>
              </a:solidFill>
            </a:endParaRPr>
          </a:p>
        </p:txBody>
      </p:sp>
      <p:sp>
        <p:nvSpPr>
          <p:cNvPr id="16" name="Rectangle 15"/>
          <p:cNvSpPr/>
          <p:nvPr/>
        </p:nvSpPr>
        <p:spPr>
          <a:xfrm>
            <a:off x="0" y="1558326"/>
            <a:ext cx="9144000" cy="3785652"/>
          </a:xfrm>
          <a:prstGeom prst="rect">
            <a:avLst/>
          </a:prstGeom>
          <a:noFill/>
        </p:spPr>
        <p:txBody>
          <a:bodyPr wrap="square">
            <a:spAutoFit/>
          </a:bodyPr>
          <a:lstStyle/>
          <a:p>
            <a:pPr marL="463550" indent="-463550">
              <a:lnSpc>
                <a:spcPct val="200000"/>
              </a:lnSpc>
              <a:buFont typeface="Wingdings" pitchFamily="2" charset="2"/>
              <a:buChar char="v"/>
              <a:tabLst>
                <a:tab pos="463550" algn="l"/>
              </a:tabLst>
            </a:pPr>
            <a:r>
              <a:rPr lang="en-US" sz="2000" b="1" i="1" dirty="0" smtClean="0">
                <a:solidFill>
                  <a:srgbClr val="060BEA"/>
                </a:solidFill>
                <a:effectLst>
                  <a:outerShdw blurRad="38100" dist="38100" dir="2700000" algn="tl">
                    <a:srgbClr val="000000">
                      <a:alpha val="43137"/>
                    </a:srgbClr>
                  </a:outerShdw>
                </a:effectLst>
              </a:rPr>
              <a:t>to  have </a:t>
            </a:r>
            <a:r>
              <a:rPr lang="en-US" sz="2000" b="1" i="1" dirty="0" smtClean="0">
                <a:solidFill>
                  <a:srgbClr val="FFFF00"/>
                </a:solidFill>
                <a:effectLst>
                  <a:outerShdw blurRad="38100" dist="38100" dir="2700000" algn="tl">
                    <a:srgbClr val="000000">
                      <a:alpha val="43137"/>
                    </a:srgbClr>
                  </a:outerShdw>
                </a:effectLst>
              </a:rPr>
              <a:t>One main central ICT session  </a:t>
            </a:r>
            <a:r>
              <a:rPr lang="en-US" sz="2000" b="1" i="1" dirty="0" smtClean="0">
                <a:solidFill>
                  <a:srgbClr val="060BEA"/>
                </a:solidFill>
                <a:effectLst>
                  <a:outerShdw blurRad="38100" dist="38100" dir="2700000" algn="tl">
                    <a:srgbClr val="000000">
                      <a:alpha val="43137"/>
                    </a:srgbClr>
                  </a:outerShdw>
                </a:effectLst>
              </a:rPr>
              <a:t>– by using the computerized and network system to collect the data from each townships and send  to the central  session and launch the updated information with appropriate way(TV, Radio, Social Network etc;)</a:t>
            </a:r>
          </a:p>
          <a:p>
            <a:pPr marL="463550" indent="-463550">
              <a:lnSpc>
                <a:spcPct val="200000"/>
              </a:lnSpc>
              <a:buFont typeface="Wingdings" pitchFamily="2" charset="2"/>
              <a:buChar char="v"/>
              <a:tabLst>
                <a:tab pos="463550" algn="l"/>
              </a:tabLst>
            </a:pPr>
            <a:r>
              <a:rPr lang="en-US" sz="2000" b="1" i="1" dirty="0" smtClean="0">
                <a:solidFill>
                  <a:srgbClr val="060BEA"/>
                </a:solidFill>
                <a:effectLst>
                  <a:outerShdw blurRad="38100" dist="38100" dir="2700000" algn="tl">
                    <a:srgbClr val="000000">
                      <a:alpha val="43137"/>
                    </a:srgbClr>
                  </a:outerShdw>
                </a:effectLst>
              </a:rPr>
              <a:t>to  use more media channels </a:t>
            </a:r>
            <a:r>
              <a:rPr lang="en-US" sz="2000" b="1" i="1" dirty="0" smtClean="0">
                <a:solidFill>
                  <a:srgbClr val="FFFF00"/>
                </a:solidFill>
                <a:effectLst>
                  <a:outerShdw blurRad="38100" dist="38100" dir="2700000" algn="tl">
                    <a:srgbClr val="000000">
                      <a:alpha val="43137"/>
                    </a:srgbClr>
                  </a:outerShdw>
                </a:effectLst>
              </a:rPr>
              <a:t>(MRTV-4, other popular Radio Channels) </a:t>
            </a:r>
            <a:r>
              <a:rPr lang="en-US" sz="2000" b="1" i="1" dirty="0" smtClean="0">
                <a:solidFill>
                  <a:srgbClr val="060BEA"/>
                </a:solidFill>
                <a:effectLst>
                  <a:outerShdw blurRad="38100" dist="38100" dir="2700000" algn="tl">
                    <a:srgbClr val="000000">
                      <a:alpha val="43137"/>
                    </a:srgbClr>
                  </a:outerShdw>
                </a:effectLst>
              </a:rPr>
              <a:t>to communicate with public widely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checkerboard(across)">
                                      <p:cBhvr>
                                        <p:cTn id="12" dur="1000"/>
                                        <p:tgtEl>
                                          <p:spTgt spid="16">
                                            <p:txEl>
                                              <p:pRg st="0" end="0"/>
                                            </p:txEl>
                                          </p:spTgt>
                                        </p:tgtEl>
                                      </p:cBhvr>
                                    </p:animEffect>
                                  </p:childTnLst>
                                </p:cTn>
                              </p:par>
                            </p:childTnLst>
                          </p:cTn>
                        </p:par>
                        <p:par>
                          <p:cTn id="13" fill="hold">
                            <p:stCondLst>
                              <p:cond delay="1000"/>
                            </p:stCondLst>
                            <p:childTnLst>
                              <p:par>
                                <p:cTn id="14" presetID="5" presetClass="entr" presetSubtype="10" fill="hold" nodeType="afterEffect">
                                  <p:stCondLst>
                                    <p:cond delay="0"/>
                                  </p:stCondLst>
                                  <p:childTnLst>
                                    <p:set>
                                      <p:cBhvr>
                                        <p:cTn id="15" dur="1" fill="hold">
                                          <p:stCondLst>
                                            <p:cond delay="0"/>
                                          </p:stCondLst>
                                        </p:cTn>
                                        <p:tgtEl>
                                          <p:spTgt spid="16">
                                            <p:txEl>
                                              <p:pRg st="1" end="1"/>
                                            </p:txEl>
                                          </p:spTgt>
                                        </p:tgtEl>
                                        <p:attrNameLst>
                                          <p:attrName>style.visibility</p:attrName>
                                        </p:attrNameLst>
                                      </p:cBhvr>
                                      <p:to>
                                        <p:strVal val="visible"/>
                                      </p:to>
                                    </p:set>
                                    <p:animEffect transition="in" filter="checkerboard(across)">
                                      <p:cBhvr>
                                        <p:cTn id="16" dur="500"/>
                                        <p:tgtEl>
                                          <p:spTgt spid="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3" descr="Myo Kyaw's photo.">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15275" y="9650"/>
            <a:ext cx="1228725" cy="1533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p:cNvSpPr/>
          <p:nvPr/>
        </p:nvSpPr>
        <p:spPr>
          <a:xfrm>
            <a:off x="1371600" y="2482061"/>
            <a:ext cx="6488433" cy="923330"/>
          </a:xfrm>
          <a:prstGeom prst="rect">
            <a:avLst/>
          </a:prstGeom>
          <a:noFill/>
        </p:spPr>
        <p:txBody>
          <a:bodyPr wrap="none" lIns="91440" tIns="45720" rIns="91440" bIns="45720">
            <a:prstTxWarp prst="textChevron">
              <a:avLst/>
            </a:prstTxWarp>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rgbClr val="FFC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Thanks You</a:t>
            </a:r>
            <a:endParaRPr lang="en-US" sz="5400" b="1" cap="all" dirty="0">
              <a:ln/>
              <a:solidFill>
                <a:srgbClr val="FFC0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2">
      <a:dk1>
        <a:sysClr val="windowText" lastClr="000000"/>
      </a:dk1>
      <a:lt1>
        <a:sysClr val="window" lastClr="FFFFFF"/>
      </a:lt1>
      <a:dk2>
        <a:srgbClr val="00B0F0"/>
      </a:dk2>
      <a:lt2>
        <a:srgbClr val="DBF5F9"/>
      </a:lt2>
      <a:accent1>
        <a:srgbClr val="0F6FC6"/>
      </a:accent1>
      <a:accent2>
        <a:srgbClr val="009DD9"/>
      </a:accent2>
      <a:accent3>
        <a:srgbClr val="20C8F7"/>
      </a:accent3>
      <a:accent4>
        <a:srgbClr val="10CF9B"/>
      </a:accent4>
      <a:accent5>
        <a:srgbClr val="20C8F7"/>
      </a:accent5>
      <a:accent6>
        <a:srgbClr val="B2E9F2"/>
      </a:accent6>
      <a:hlink>
        <a:srgbClr val="C9FAFC"/>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427</TotalTime>
  <Words>399</Words>
  <Application>Microsoft Office PowerPoint</Application>
  <PresentationFormat>On-screen Show (4:3)</PresentationFormat>
  <Paragraphs>42</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Republic of the Union of Myanmar Ministry of Electricity and Energy Yangon Electricity Supply Corporation</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Republic of the Union of Myanmar Ministry of Electricity and Energy Yangon Electricity Supply Corporation</dc:title>
  <dc:creator>PC</dc:creator>
  <cp:lastModifiedBy>PC</cp:lastModifiedBy>
  <cp:revision>67</cp:revision>
  <dcterms:created xsi:type="dcterms:W3CDTF">2016-10-26T04:52:45Z</dcterms:created>
  <dcterms:modified xsi:type="dcterms:W3CDTF">2016-10-27T08:16:00Z</dcterms:modified>
</cp:coreProperties>
</file>